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Montserrat"/>
      <p:regular r:id="rId15"/>
    </p:embeddedFont>
    <p:embeddedFont>
      <p:font typeface="Montserrat"/>
      <p:regular r:id="rId16"/>
    </p:embeddedFont>
    <p:embeddedFont>
      <p:font typeface="Montserrat"/>
      <p:regular r:id="rId17"/>
    </p:embeddedFont>
    <p:embeddedFont>
      <p:font typeface="Montserrat"/>
      <p:regular r:id="rId18"/>
    </p:embeddedFont>
    <p:embeddedFont>
      <p:font typeface="Heebo Light"/>
      <p:regular r:id="rId19"/>
    </p:embeddedFont>
    <p:embeddedFont>
      <p:font typeface="Heebo Light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png"/><Relationship Id="rId10" Type="http://schemas.openxmlformats.org/officeDocument/2006/relationships/image" Target="../media/image-3-10.png"/><Relationship Id="rId11" Type="http://schemas.openxmlformats.org/officeDocument/2006/relationships/slideLayout" Target="../slideLayouts/slideLayout4.xml"/><Relationship Id="rId1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7" Type="http://schemas.openxmlformats.org/officeDocument/2006/relationships/image" Target="../media/image-6-7.png"/><Relationship Id="rId8" Type="http://schemas.openxmlformats.org/officeDocument/2006/relationships/image" Target="../media/image-6-8.png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0211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Understanding the Light Spectrum: Focus on Blue Light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16861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The electromagnetic spectrum spans from radio waves to gamma rays, with visible light occupying the 380-700 nm range.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14957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Blue light (380-500 nm) has significant biological impacts. Our exposure is increasing through digital devices and LED lighting.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6147435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E3AD20"/>
          </a:solidFill>
          <a:ln w="7620">
            <a:solidFill>
              <a:srgbClr val="4D4D51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398776" y="6280071"/>
            <a:ext cx="125730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50"/>
              </a:lnSpc>
              <a:buNone/>
            </a:pPr>
            <a:r>
              <a:rPr lang="en-US" sz="750" dirty="0">
                <a:solidFill>
                  <a:srgbClr val="4D4D51"/>
                </a:solidFill>
                <a:latin typeface="Heebo Medium" pitchFamily="34" charset="0"/>
                <a:ea typeface="Heebo Medium" pitchFamily="34" charset="-122"/>
                <a:cs typeface="Heebo Medium" pitchFamily="34" charset="-120"/>
              </a:rPr>
              <a:t>os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6756440" y="6130528"/>
            <a:ext cx="1966079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DCD7E5"/>
                </a:solidFill>
                <a:latin typeface="Heebo Bold" pitchFamily="34" charset="0"/>
                <a:ea typeface="Heebo Bold" pitchFamily="34" charset="-122"/>
                <a:cs typeface="Heebo Bold" pitchFamily="34" charset="-120"/>
              </a:rPr>
              <a:t>by osadeyi sola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35085"/>
            <a:ext cx="117375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Electromagnetic Spectrum Overview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4584025"/>
            <a:ext cx="4347567" cy="9072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20604" y="58314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Radio Waves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020604" y="6321862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Longest wavelength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357" y="4584025"/>
            <a:ext cx="4347567" cy="9072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68171" y="58314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Visible Light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368171" y="6321862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380-700 nm range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8924" y="4584025"/>
            <a:ext cx="4347567" cy="9072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58314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Gamma Rays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738" y="6321862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Shortest wavelength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793790" y="716672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Radiation is organized by wavelength and frequency. Energy increases as wavelength decreases.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98750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Visible Light Spectrum Breakdown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Violet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533418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380-450 nm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492" y="3336369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6342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Blue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12467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450-495 nm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010" y="3071693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42692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Green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51256" y="4759643"/>
            <a:ext cx="37853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495-570 nm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9423" y="475845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937790" y="59043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Yellow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937790" y="639472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570-590 nm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0564" y="6065520"/>
            <a:ext cx="339328" cy="424220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857256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793790" y="5985986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620-700 nm</a:t>
            </a:r>
            <a:endParaRPr lang="en-US" sz="17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0595" y="5186720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7829" y="571857"/>
            <a:ext cx="7688342" cy="129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0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Blue Light (380-500 nm): Key Characteristics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7829" y="2183368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43332" y="2398871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Highest Energy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43332" y="2848332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Contains the highest energy wavelengths in the visible spectrum.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27829" y="3604498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43332" y="3820001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Eye Penetration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943332" y="4269462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Penetrates deeper into the eye than other visible light.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27829" y="5025628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43332" y="5241131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Sources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943332" y="5690592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Natural: sunlight. Artificial: LEDs, screens, fluorescent lighting.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27829" y="6446758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43332" y="6662261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Biological Role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943332" y="7111722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Critical for regulating circadian rhythm and alertness levels.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4005" y="482441"/>
            <a:ext cx="7389733" cy="548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Blue Light Sources in Modern Life</a:t>
            </a:r>
            <a:endParaRPr lang="en-US" sz="3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005" y="1381482"/>
            <a:ext cx="13402389" cy="75052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109256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Health Impacts of Blue Light Exposure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Daytime Benefits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45435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Improves alertness, mood, and reaction times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5803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Digital Eye Strain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895261" y="4077891"/>
            <a:ext cx="25803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Affects 65% of Americans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Sleep Disruption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323516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Reduces melatonin by up to 50%</a:t>
            </a:r>
            <a:endParaRPr lang="en-US" sz="1750" dirty="0"/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29391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Long-term Concerns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505194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Possible retinal damage and macular degeneration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9306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Blue Light Protection Strategies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5078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60" y="2493288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25286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Filtering Eyewear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301906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Blue light glasses block 20-60% of harmful wavelengths.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93790" y="383559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3878104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30906" y="39134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Device Settings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530906" y="440388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night mode and screen filters after sunset.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22041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5262920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2982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20-20-20 Rule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578870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Every 20 minutes, look at something 20 feet away for 20 seconds.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793790" y="660523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60" y="6647736"/>
            <a:ext cx="340162" cy="42529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530906" y="66830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Home Lighting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1530906" y="717351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Install warm-toned bulbs in evening environments.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1999" y="927021"/>
            <a:ext cx="12559427" cy="671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Key Takeaways: Managing Blue Light Exposure</a:t>
            </a:r>
            <a:endParaRPr lang="en-US" sz="4200" dirty="0"/>
          </a:p>
        </p:txBody>
      </p:sp>
      <p:sp>
        <p:nvSpPr>
          <p:cNvPr id="3" name="Shape 1"/>
          <p:cNvSpPr/>
          <p:nvPr/>
        </p:nvSpPr>
        <p:spPr>
          <a:xfrm>
            <a:off x="751999" y="2028230"/>
            <a:ext cx="1640800" cy="1238012"/>
          </a:xfrm>
          <a:prstGeom prst="roundRect">
            <a:avLst>
              <a:gd name="adj" fmla="val 729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1249" y="2458403"/>
            <a:ext cx="302181" cy="37766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07588" y="2243018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Beneficial by day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2607588" y="2707600"/>
            <a:ext cx="2860953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Enhances alertness and mood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2500193" y="3251002"/>
            <a:ext cx="11270813" cy="15240"/>
          </a:xfrm>
          <a:prstGeom prst="roundRect">
            <a:avLst>
              <a:gd name="adj" fmla="val 592216"/>
            </a:avLst>
          </a:prstGeom>
          <a:solidFill>
            <a:srgbClr val="4A2C85"/>
          </a:solidFill>
          <a:ln/>
        </p:spPr>
      </p:sp>
      <p:sp>
        <p:nvSpPr>
          <p:cNvPr id="8" name="Shape 5"/>
          <p:cNvSpPr/>
          <p:nvPr/>
        </p:nvSpPr>
        <p:spPr>
          <a:xfrm>
            <a:off x="751999" y="3373636"/>
            <a:ext cx="3281601" cy="1238012"/>
          </a:xfrm>
          <a:prstGeom prst="roundRect">
            <a:avLst>
              <a:gd name="adj" fmla="val 729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709" y="3803809"/>
            <a:ext cx="302181" cy="37766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248388" y="3588425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Harmful at night</a:t>
            </a:r>
            <a:endParaRPr lang="en-US" sz="2100" dirty="0"/>
          </a:p>
        </p:txBody>
      </p:sp>
      <p:sp>
        <p:nvSpPr>
          <p:cNvPr id="11" name="Text 7"/>
          <p:cNvSpPr/>
          <p:nvPr/>
        </p:nvSpPr>
        <p:spPr>
          <a:xfrm>
            <a:off x="4248388" y="4053007"/>
            <a:ext cx="3495913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Disrupts sleep and circadian rhythms</a:t>
            </a:r>
            <a:endParaRPr lang="en-US" sz="1650" dirty="0"/>
          </a:p>
        </p:txBody>
      </p:sp>
      <p:sp>
        <p:nvSpPr>
          <p:cNvPr id="12" name="Shape 8"/>
          <p:cNvSpPr/>
          <p:nvPr/>
        </p:nvSpPr>
        <p:spPr>
          <a:xfrm>
            <a:off x="4140994" y="4596408"/>
            <a:ext cx="9630013" cy="15240"/>
          </a:xfrm>
          <a:prstGeom prst="roundRect">
            <a:avLst>
              <a:gd name="adj" fmla="val 592216"/>
            </a:avLst>
          </a:prstGeom>
          <a:solidFill>
            <a:srgbClr val="4A2C85"/>
          </a:solidFill>
          <a:ln/>
        </p:spPr>
      </p:sp>
      <p:sp>
        <p:nvSpPr>
          <p:cNvPr id="13" name="Shape 9"/>
          <p:cNvSpPr/>
          <p:nvPr/>
        </p:nvSpPr>
        <p:spPr>
          <a:xfrm>
            <a:off x="751999" y="4719042"/>
            <a:ext cx="4922401" cy="1238012"/>
          </a:xfrm>
          <a:prstGeom prst="roundRect">
            <a:avLst>
              <a:gd name="adj" fmla="val 729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049" y="5149215"/>
            <a:ext cx="302181" cy="377666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889188" y="4933831"/>
            <a:ext cx="3141107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Strategic management</a:t>
            </a:r>
            <a:endParaRPr lang="en-US" sz="2100" dirty="0"/>
          </a:p>
        </p:txBody>
      </p:sp>
      <p:sp>
        <p:nvSpPr>
          <p:cNvPr id="16" name="Text 11"/>
          <p:cNvSpPr/>
          <p:nvPr/>
        </p:nvSpPr>
        <p:spPr>
          <a:xfrm>
            <a:off x="5889188" y="5398413"/>
            <a:ext cx="3141107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Balance benefits and risks</a:t>
            </a:r>
            <a:endParaRPr lang="en-US" sz="1650" dirty="0"/>
          </a:p>
        </p:txBody>
      </p:sp>
      <p:sp>
        <p:nvSpPr>
          <p:cNvPr id="17" name="Shape 12"/>
          <p:cNvSpPr/>
          <p:nvPr/>
        </p:nvSpPr>
        <p:spPr>
          <a:xfrm>
            <a:off x="5781794" y="5941814"/>
            <a:ext cx="7989213" cy="15240"/>
          </a:xfrm>
          <a:prstGeom prst="roundRect">
            <a:avLst>
              <a:gd name="adj" fmla="val 592216"/>
            </a:avLst>
          </a:prstGeom>
          <a:solidFill>
            <a:srgbClr val="4A2C85"/>
          </a:solidFill>
          <a:ln/>
        </p:spPr>
      </p:sp>
      <p:sp>
        <p:nvSpPr>
          <p:cNvPr id="18" name="Shape 13"/>
          <p:cNvSpPr/>
          <p:nvPr/>
        </p:nvSpPr>
        <p:spPr>
          <a:xfrm>
            <a:off x="751999" y="6064448"/>
            <a:ext cx="6563201" cy="1238012"/>
          </a:xfrm>
          <a:prstGeom prst="roundRect">
            <a:avLst>
              <a:gd name="adj" fmla="val 729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509" y="6494621"/>
            <a:ext cx="302181" cy="377666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29989" y="6279237"/>
            <a:ext cx="2273856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Digital wellbeing</a:t>
            </a:r>
            <a:endParaRPr lang="en-US" sz="2100" dirty="0"/>
          </a:p>
        </p:txBody>
      </p:sp>
      <p:sp>
        <p:nvSpPr>
          <p:cNvPr id="21" name="Text 15"/>
          <p:cNvSpPr/>
          <p:nvPr/>
        </p:nvSpPr>
        <p:spPr>
          <a:xfrm>
            <a:off x="7529989" y="6743819"/>
            <a:ext cx="2273856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Awareness is crucial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2025-05-04T15:20:11Z</dcterms:created>
  <dcterms:modified xsi:type="dcterms:W3CDTF">2025-05-04T15:20:11Z</dcterms:modified>
</cp:coreProperties>
</file>